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85" r:id="rId3"/>
    <p:sldId id="258" r:id="rId4"/>
    <p:sldId id="257" r:id="rId5"/>
    <p:sldId id="259" r:id="rId6"/>
    <p:sldId id="260" r:id="rId7"/>
    <p:sldId id="286" r:id="rId8"/>
    <p:sldId id="262" r:id="rId9"/>
    <p:sldId id="265" r:id="rId10"/>
    <p:sldId id="263" r:id="rId11"/>
    <p:sldId id="288" r:id="rId12"/>
    <p:sldId id="266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mbria" panose="02040503050406030204" pitchFamily="18" charset="0"/>
      <p:regular r:id="rId19"/>
      <p:bold r:id="rId20"/>
      <p:italic r:id="rId21"/>
      <p:boldItalic r:id="rId22"/>
    </p:embeddedFont>
    <p:embeddedFont>
      <p:font typeface="Century Gothic" panose="020B0502020202020204" pitchFamily="34" charset="0"/>
      <p:regular r:id="rId23"/>
      <p:bold r:id="rId24"/>
      <p:italic r:id="rId25"/>
      <p:boldItalic r:id="rId26"/>
    </p:embeddedFont>
    <p:embeddedFont>
      <p:font typeface="Forte" panose="03060902040502070203" pitchFamily="66" charset="0"/>
      <p:regular r:id="rId27"/>
    </p:embeddedFont>
    <p:embeddedFont>
      <p:font typeface="Gill Sans Nova Light" panose="020B0302020104020203" pitchFamily="34" charset="0"/>
      <p:regular r:id="rId28"/>
      <p:italic r:id="rId29"/>
    </p:embeddedFont>
    <p:embeddedFont>
      <p:font typeface="Nixie One" panose="020B0604020202020204" charset="0"/>
      <p:regular r:id="rId30"/>
    </p:embeddedFont>
    <p:embeddedFont>
      <p:font typeface="Varela Round" panose="020B0604020202020204" charset="-79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D2BAD0-B31F-49DE-851E-2A6586A9D3E3}">
  <a:tblStyle styleId="{72D2BAD0-B31F-49DE-851E-2A6586A9D3E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8" d="100"/>
          <a:sy n="68" d="100"/>
        </p:scale>
        <p:origin x="144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209425" y="50220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255425" y="1991825"/>
            <a:ext cx="463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67550" y="-88675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348875" y="2882375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2255425" y="541800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6752750" y="34651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137775" y="3193200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376550" y="4217275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8244625" y="25419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7598775" y="-300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8244625" y="802850"/>
            <a:ext cx="657600" cy="6576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213975" y="695900"/>
            <a:ext cx="871500" cy="8715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-122175" y="2933250"/>
            <a:ext cx="1177500" cy="11775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8150075" y="708300"/>
            <a:ext cx="846600" cy="846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1055325" y="3904575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3058200" y="-295450"/>
            <a:ext cx="3027600" cy="30279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None/>
              <a:defRPr b="1">
                <a:solidFill>
                  <a:srgbClr val="A1BEC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1414538" y="3988225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7630150" y="2469625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376550" y="1139200"/>
            <a:ext cx="978600" cy="978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7240275" y="4662700"/>
            <a:ext cx="657600" cy="6576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231175" y="-5717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7507625" y="917475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8065925" y="-295450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417200" y="20526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246046" y="33655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072325" y="4494725"/>
            <a:ext cx="993600" cy="9933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7370250" y="780100"/>
            <a:ext cx="932400" cy="9324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180500" y="3300000"/>
            <a:ext cx="586800" cy="5868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7733375" y="467300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598175" y="-204700"/>
            <a:ext cx="1550100" cy="15501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8334450" y="4139625"/>
            <a:ext cx="424800" cy="42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4"/>
          <p:cNvSpPr/>
          <p:nvPr/>
        </p:nvSpPr>
        <p:spPr>
          <a:xfrm>
            <a:off x="4308288" y="-1078650"/>
            <a:ext cx="2347200" cy="2347200"/>
          </a:xfrm>
          <a:prstGeom prst="donut">
            <a:avLst>
              <a:gd name="adj" fmla="val 17100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4"/>
          <p:cNvSpPr/>
          <p:nvPr/>
        </p:nvSpPr>
        <p:spPr>
          <a:xfrm>
            <a:off x="4047750" y="805125"/>
            <a:ext cx="1048500" cy="10485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◎"/>
              <a:defRPr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96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229225" y="2988350"/>
            <a:ext cx="802800" cy="803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-442225" y="3999900"/>
            <a:ext cx="1695900" cy="1695900"/>
          </a:xfrm>
          <a:prstGeom prst="donut">
            <a:avLst>
              <a:gd name="adj" fmla="val 1008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1334025" y="-231725"/>
            <a:ext cx="1666800" cy="1666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550525" y="710300"/>
            <a:ext cx="481500" cy="481800"/>
          </a:xfrm>
          <a:prstGeom prst="donut">
            <a:avLst>
              <a:gd name="adj" fmla="val 3727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1032025" y="37914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1217050" y="1311325"/>
            <a:ext cx="304800" cy="304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7744475" y="1473300"/>
            <a:ext cx="1048500" cy="1048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8050675" y="2042175"/>
            <a:ext cx="1520100" cy="1520100"/>
          </a:xfrm>
          <a:prstGeom prst="donut">
            <a:avLst>
              <a:gd name="adj" fmla="val 5022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"/>
          <p:cNvSpPr/>
          <p:nvPr/>
        </p:nvSpPr>
        <p:spPr>
          <a:xfrm>
            <a:off x="7969775" y="3713850"/>
            <a:ext cx="597900" cy="598200"/>
          </a:xfrm>
          <a:prstGeom prst="donut">
            <a:avLst>
              <a:gd name="adj" fmla="val 43984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4"/>
          <p:cNvSpPr/>
          <p:nvPr/>
        </p:nvSpPr>
        <p:spPr>
          <a:xfrm>
            <a:off x="8608775" y="1192100"/>
            <a:ext cx="184200" cy="184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￮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6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7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8" name="Google Shape;98;p7"/>
          <p:cNvSpPr txBox="1">
            <a:spLocks noGrp="1"/>
          </p:cNvSpPr>
          <p:nvPr>
            <p:ph type="body" idx="2"/>
          </p:nvPr>
        </p:nvSpPr>
        <p:spPr>
          <a:xfrm>
            <a:off x="5650849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-358950" y="2194400"/>
            <a:ext cx="2347200" cy="2347200"/>
          </a:xfrm>
          <a:prstGeom prst="donut">
            <a:avLst>
              <a:gd name="adj" fmla="val 36789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198450" y="-321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198450" y="420475"/>
            <a:ext cx="657600" cy="657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1177051" y="657475"/>
            <a:ext cx="846900" cy="846900"/>
          </a:xfrm>
          <a:prstGeom prst="donut">
            <a:avLst>
              <a:gd name="adj" fmla="val 22275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887650" y="4142300"/>
            <a:ext cx="1207800" cy="12078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153675" y="4799600"/>
            <a:ext cx="550500" cy="550500"/>
          </a:xfrm>
          <a:prstGeom prst="donut">
            <a:avLst>
              <a:gd name="adj" fmla="val 18606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1172525" y="1696950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7844250" y="6192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7515500" y="-72500"/>
            <a:ext cx="397500" cy="3975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8651500" y="1030850"/>
            <a:ext cx="304800" cy="3048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"/>
          <p:cNvSpPr/>
          <p:nvPr/>
        </p:nvSpPr>
        <p:spPr>
          <a:xfrm>
            <a:off x="8097900" y="167450"/>
            <a:ext cx="741600" cy="741600"/>
          </a:xfrm>
          <a:prstGeom prst="donut">
            <a:avLst>
              <a:gd name="adj" fmla="val 8064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7"/>
          <p:cNvSpPr/>
          <p:nvPr/>
        </p:nvSpPr>
        <p:spPr>
          <a:xfrm>
            <a:off x="8394750" y="15043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7"/>
          <p:cNvSpPr/>
          <p:nvPr/>
        </p:nvSpPr>
        <p:spPr>
          <a:xfrm>
            <a:off x="-205625" y="2347725"/>
            <a:ext cx="2040600" cy="2040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"/>
          <p:cNvSpPr/>
          <p:nvPr/>
        </p:nvSpPr>
        <p:spPr>
          <a:xfrm>
            <a:off x="305125" y="-214450"/>
            <a:ext cx="765300" cy="7653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7"/>
          <p:cNvSpPr/>
          <p:nvPr/>
        </p:nvSpPr>
        <p:spPr>
          <a:xfrm>
            <a:off x="8532600" y="911950"/>
            <a:ext cx="542700" cy="5427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1280688" y="366915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/>
          <p:nvPr/>
        </p:nvSpPr>
        <p:spPr>
          <a:xfrm>
            <a:off x="246046" y="32131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"/>
          <p:cNvSpPr/>
          <p:nvPr/>
        </p:nvSpPr>
        <p:spPr>
          <a:xfrm>
            <a:off x="71500" y="3038600"/>
            <a:ext cx="804900" cy="8049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1280700" y="1608475"/>
            <a:ext cx="1043400" cy="1044000"/>
          </a:xfrm>
          <a:prstGeom prst="donut">
            <a:avLst>
              <a:gd name="adj" fmla="val 43200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1640475" y="-201875"/>
            <a:ext cx="750300" cy="7503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6129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-222975" y="500875"/>
            <a:ext cx="1832700" cy="1832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1280700" y="3950125"/>
            <a:ext cx="750300" cy="7503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9"/>
          <p:cNvSpPr/>
          <p:nvPr/>
        </p:nvSpPr>
        <p:spPr>
          <a:xfrm>
            <a:off x="7913000" y="60022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9"/>
          <p:cNvSpPr/>
          <p:nvPr/>
        </p:nvSpPr>
        <p:spPr>
          <a:xfrm>
            <a:off x="8703400" y="1608475"/>
            <a:ext cx="287100" cy="287100"/>
          </a:xfrm>
          <a:prstGeom prst="donut">
            <a:avLst>
              <a:gd name="adj" fmla="val 18608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9"/>
          <p:cNvSpPr/>
          <p:nvPr/>
        </p:nvSpPr>
        <p:spPr>
          <a:xfrm>
            <a:off x="8809377" y="886439"/>
            <a:ext cx="416400" cy="4164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"/>
          <p:cNvSpPr/>
          <p:nvPr/>
        </p:nvSpPr>
        <p:spPr>
          <a:xfrm>
            <a:off x="8118000" y="-244550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9"/>
          <p:cNvSpPr/>
          <p:nvPr/>
        </p:nvSpPr>
        <p:spPr>
          <a:xfrm>
            <a:off x="7813725" y="3127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9"/>
          <p:cNvSpPr/>
          <p:nvPr/>
        </p:nvSpPr>
        <p:spPr>
          <a:xfrm>
            <a:off x="8646900" y="723963"/>
            <a:ext cx="741600" cy="7416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9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-164200" y="6861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8204500" y="3898800"/>
            <a:ext cx="447000" cy="4470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100425" y="-196925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419100" y="6861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8333725" y="44825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1"/>
          <p:cNvSpPr/>
          <p:nvPr/>
        </p:nvSpPr>
        <p:spPr>
          <a:xfrm>
            <a:off x="741750" y="4449750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1"/>
          <p:cNvSpPr/>
          <p:nvPr/>
        </p:nvSpPr>
        <p:spPr>
          <a:xfrm>
            <a:off x="8956300" y="4058696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1"/>
          <p:cNvSpPr/>
          <p:nvPr/>
        </p:nvSpPr>
        <p:spPr>
          <a:xfrm>
            <a:off x="-164200" y="427770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1"/>
          <p:cNvSpPr/>
          <p:nvPr/>
        </p:nvSpPr>
        <p:spPr>
          <a:xfrm>
            <a:off x="8568725" y="4717500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"/>
          <p:cNvSpPr/>
          <p:nvPr/>
        </p:nvSpPr>
        <p:spPr>
          <a:xfrm>
            <a:off x="8077475" y="224125"/>
            <a:ext cx="304800" cy="3048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1"/>
          <p:cNvSpPr/>
          <p:nvPr/>
        </p:nvSpPr>
        <p:spPr>
          <a:xfrm>
            <a:off x="8553248" y="328373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1"/>
          <p:cNvSpPr/>
          <p:nvPr/>
        </p:nvSpPr>
        <p:spPr>
          <a:xfrm>
            <a:off x="8876350" y="1187325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1"/>
          <p:cNvSpPr/>
          <p:nvPr/>
        </p:nvSpPr>
        <p:spPr>
          <a:xfrm>
            <a:off x="8449000" y="224125"/>
            <a:ext cx="794400" cy="794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1"/>
          <p:cNvSpPr/>
          <p:nvPr/>
        </p:nvSpPr>
        <p:spPr>
          <a:xfrm>
            <a:off x="100425" y="3830625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1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0A37-53C4-43E0-984C-4D6EFCBABE54}" type="datetimeFigureOut">
              <a:rPr lang="es-MX" smtClean="0"/>
              <a:t>27/05/2019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2F572-E0DA-4A92-A2B2-86B867A801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0269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5" r:id="rId6"/>
    <p:sldLayoutId id="2147483657" r:id="rId7"/>
    <p:sldLayoutId id="2147483660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3"/>
          <p:cNvSpPr txBox="1">
            <a:spLocks noGrp="1"/>
          </p:cNvSpPr>
          <p:nvPr>
            <p:ph type="ctrTitle"/>
          </p:nvPr>
        </p:nvSpPr>
        <p:spPr>
          <a:xfrm>
            <a:off x="1424667" y="375558"/>
            <a:ext cx="6294665" cy="49640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Universidad Autónoma de Nuevo León</a:t>
            </a: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Facultad de Salud Pública y Nutrición.</a:t>
            </a: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Aplicación de las Tecnologías de la Información</a:t>
            </a: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Primer semestre</a:t>
            </a: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IEC/LN. Laura Otero Bautista</a:t>
            </a: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Grupo 114</a:t>
            </a: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Castán Sánchez Mariel Stephania 1854738</a:t>
            </a: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Tovar Herrera Wendoly Guadalupe 1818657 </a:t>
            </a: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Rodríguez Ortiz Carmen Ximena 1862062</a:t>
            </a: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Sánchez Ledezma Alejandra Monserrath 1865142</a:t>
            </a: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Zavala Saucedo Claudia Giselle 1842706</a:t>
            </a:r>
            <a:br>
              <a:rPr lang="es-MX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br>
              <a:rPr lang="es-MX" sz="1800" kern="1200" dirty="0">
                <a:solidFill>
                  <a:schemeClr val="tx1"/>
                </a:solidFill>
                <a:latin typeface="Nixie One" panose="020B0604020202020204" charset="0"/>
                <a:ea typeface="+mn-ea"/>
                <a:cs typeface="+mn-cs"/>
              </a:rPr>
            </a:br>
            <a:endParaRPr sz="1800" dirty="0">
              <a:solidFill>
                <a:schemeClr val="tx1"/>
              </a:solidFill>
              <a:latin typeface="Nixie One" panose="020B060402020202020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B9F80E6-A7E9-467F-81DD-3384277E05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1715" b="21319"/>
          <a:stretch/>
        </p:blipFill>
        <p:spPr>
          <a:xfrm>
            <a:off x="0" y="375558"/>
            <a:ext cx="1403442" cy="141624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11F6C3D-7FCB-4E12-88BB-56534E3969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645" b="70948" l="10015" r="42337"/>
                    </a14:imgEffect>
                  </a14:imgLayer>
                </a14:imgProps>
              </a:ext>
            </a:extLst>
          </a:blip>
          <a:srcRect l="6919" r="61380" b="20923"/>
          <a:stretch/>
        </p:blipFill>
        <p:spPr>
          <a:xfrm>
            <a:off x="7232685" y="244929"/>
            <a:ext cx="1355272" cy="16775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  <p:sndAc>
          <p:stSnd>
            <p:snd r:embed="rId3" name="chimes.wav"/>
          </p:stSnd>
        </p:sndAc>
      </p:transition>
    </mc:Choice>
    <mc:Fallback>
      <p:transition spd="slow">
        <p:random/>
        <p:sndAc>
          <p:stSnd>
            <p:snd r:embed="rId3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457076" y="1043885"/>
            <a:ext cx="2446144" cy="330204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es-ES" sz="2400" dirty="0">
                <a:solidFill>
                  <a:schemeClr val="tx1"/>
                </a:solidFill>
                <a:latin typeface="Forte" panose="03060902040502070203" pitchFamily="66" charset="0"/>
              </a:rPr>
              <a:t>Guías Alimentarias</a:t>
            </a:r>
            <a:br>
              <a:rPr lang="es-ES" sz="1800" dirty="0">
                <a:solidFill>
                  <a:schemeClr val="tx1"/>
                </a:solidFill>
              </a:rPr>
            </a:br>
            <a:br>
              <a:rPr lang="es-ES" sz="1800" dirty="0">
                <a:solidFill>
                  <a:schemeClr val="tx1"/>
                </a:solidFill>
              </a:rPr>
            </a:br>
            <a:r>
              <a:rPr lang="es-ES" sz="1600" dirty="0">
                <a:solidFill>
                  <a:schemeClr val="tx1"/>
                </a:solidFill>
                <a:latin typeface="Gill Sans Nova Light" panose="020B0302020104020203" pitchFamily="34" charset="0"/>
              </a:rPr>
              <a:t>Son un conjunto de recomendaciones que tienen como objetivo fomentar una alimentación saludable. Además se incluyen consejos en relación con el ejercicio.</a:t>
            </a:r>
            <a:br>
              <a:rPr lang="es-ES" sz="1600" dirty="0">
                <a:solidFill>
                  <a:schemeClr val="tx1"/>
                </a:solidFill>
                <a:latin typeface="Gill Sans Nova Light" panose="020B0302020104020203" pitchFamily="34" charset="0"/>
              </a:rPr>
            </a:br>
            <a:br>
              <a:rPr lang="es-ES" sz="1600" dirty="0"/>
            </a:br>
            <a:br>
              <a:rPr lang="es-ES" sz="1000" dirty="0"/>
            </a:br>
            <a:endParaRPr sz="1000"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2903220" y="123878"/>
            <a:ext cx="2652008" cy="294371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  <a:latin typeface="Gill Sans Nova Light" panose="020B0302020104020203" pitchFamily="34" charset="0"/>
              </a:rPr>
              <a:t>Se considera el estado de salud y los antecedentes familiares</a:t>
            </a:r>
          </a:p>
          <a:p>
            <a:pPr marL="34290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  <a:latin typeface="Gill Sans Nova Light" panose="020B0302020104020203" pitchFamily="34" charset="0"/>
              </a:rPr>
              <a:t>Intentan prevenir las enfermedades crónicas, las </a:t>
            </a:r>
            <a:br>
              <a:rPr lang="es-ES" sz="1600" dirty="0">
                <a:solidFill>
                  <a:schemeClr val="tx1"/>
                </a:solidFill>
                <a:latin typeface="Gill Sans Nova Light" panose="020B0302020104020203" pitchFamily="34" charset="0"/>
              </a:rPr>
            </a:br>
            <a:r>
              <a:rPr lang="es-ES" sz="1600" dirty="0">
                <a:solidFill>
                  <a:schemeClr val="tx1"/>
                </a:solidFill>
                <a:latin typeface="Gill Sans Nova Light" panose="020B0302020104020203" pitchFamily="34" charset="0"/>
              </a:rPr>
              <a:t>producidas por la carencia de determinados nutrientes y por contaminación de alimentos.</a:t>
            </a:r>
            <a:endParaRPr sz="1600" dirty="0">
              <a:solidFill>
                <a:schemeClr val="tx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842D48B-31A7-4C8E-BB0C-F29320AEC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475" y="2743201"/>
            <a:ext cx="6857999" cy="2680128"/>
          </a:xfrm>
          <a:prstGeom prst="rect">
            <a:avLst/>
          </a:prstGeom>
        </p:spPr>
      </p:pic>
      <p:pic>
        <p:nvPicPr>
          <p:cNvPr id="11" name="Imagen 10" descr="Imagen que contiene gráficos vectoriales&#10;&#10;Descripción generada automáticamente">
            <a:extLst>
              <a:ext uri="{FF2B5EF4-FFF2-40B4-BE49-F238E27FC236}">
                <a16:creationId xmlns:a16="http://schemas.microsoft.com/office/drawing/2014/main" id="{876F4284-178E-48BB-84D0-0CCDB21466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228" y="205443"/>
            <a:ext cx="2225386" cy="1251779"/>
          </a:xfrm>
          <a:prstGeom prst="rect">
            <a:avLst/>
          </a:prstGeom>
        </p:spPr>
      </p:pic>
      <p:pic>
        <p:nvPicPr>
          <p:cNvPr id="12" name="Imagen 11" descr="Imagen que contiene objeto&#10;&#10;Descripción generada automáticamente">
            <a:extLst>
              <a:ext uri="{FF2B5EF4-FFF2-40B4-BE49-F238E27FC236}">
                <a16:creationId xmlns:a16="http://schemas.microsoft.com/office/drawing/2014/main" id="{90FC182A-325C-4429-9467-00AF81674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38" y="1718963"/>
            <a:ext cx="2034263" cy="13405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"/>
          <p:cNvSpPr txBox="1">
            <a:spLocks noGrp="1"/>
          </p:cNvSpPr>
          <p:nvPr>
            <p:ph type="ctrTitle" idx="4294967295"/>
          </p:nvPr>
        </p:nvSpPr>
        <p:spPr>
          <a:xfrm>
            <a:off x="1088848" y="548640"/>
            <a:ext cx="4797476" cy="60490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spcBef>
                <a:spcPts val="200"/>
              </a:spcBef>
            </a:pPr>
            <a:r>
              <a:rPr lang="es-ES_tradnl" sz="3600" dirty="0">
                <a:solidFill>
                  <a:srgbClr val="FF0066"/>
                </a:solidFill>
                <a:latin typeface="Forte" panose="03060902040502070203" pitchFamily="66" charset="0"/>
                <a:ea typeface="MS Gothic" panose="020B0609070205080204" pitchFamily="49" charset="-128"/>
                <a:cs typeface="Times New Roman" panose="02020603050405020304" pitchFamily="18" charset="0"/>
              </a:rPr>
              <a:t>Objetivos de las guías alimentarias</a:t>
            </a:r>
            <a:r>
              <a:rPr lang="es-ES_tradnl" sz="3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 </a:t>
            </a:r>
            <a:br>
              <a:rPr lang="es-MX" sz="9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1.- Fomentar la educación nutricional.</a:t>
            </a:r>
            <a:br>
              <a:rPr lang="es-MX" sz="16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 </a:t>
            </a:r>
            <a:br>
              <a:rPr lang="es-MX" sz="16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2.- Incidir en el comportamiento de las personas.</a:t>
            </a:r>
            <a:br>
              <a:rPr lang="es-MX" sz="16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 </a:t>
            </a:r>
            <a:br>
              <a:rPr lang="es-MX" sz="16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3.- Ser una herramienta acerca de los modelos de alimentación aconsejables</a:t>
            </a:r>
            <a:br>
              <a:rPr lang="es-MX" sz="16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 </a:t>
            </a:r>
            <a:br>
              <a:rPr lang="es-MX" sz="16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4.- Servir de base para guiar las políticas nacionales en materia de alimentación, nutrición, salud y agricultura.</a:t>
            </a:r>
            <a:br>
              <a:rPr lang="es-MX" sz="16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 </a:t>
            </a:r>
            <a:br>
              <a:rPr lang="es-MX" sz="16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5.- Servir de base a la industria alimentaria.</a:t>
            </a:r>
            <a:br>
              <a:rPr lang="es-MX" sz="16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 </a:t>
            </a:r>
            <a:br>
              <a:rPr lang="es-MX" sz="16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entury Gothic" panose="020B0502020202020204" pitchFamily="34" charset="0"/>
                <a:ea typeface="Montserrat Light"/>
                <a:cs typeface="Montserrat Light"/>
              </a:rPr>
              <a:t>6.- Formar parte de las estrategias nacionales para la salud.</a:t>
            </a:r>
            <a:br>
              <a:rPr lang="es-MX" sz="16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br>
              <a:rPr lang="es-MX" sz="4800" dirty="0"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sz="4800" dirty="0">
              <a:latin typeface="Century Gothic" panose="020B0502020202020204" pitchFamily="34" charset="0"/>
            </a:endParaRPr>
          </a:p>
        </p:txBody>
      </p:sp>
      <p:sp>
        <p:nvSpPr>
          <p:cNvPr id="213" name="Google Shape;213;p15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EA7FA5B-89F2-470E-BDF2-AD034E58B6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636"/>
          <a:stretch/>
        </p:blipFill>
        <p:spPr>
          <a:xfrm rot="5400000">
            <a:off x="4605525" y="1947093"/>
            <a:ext cx="5109831" cy="12829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61111E-6 -3.08642E-6 L -3.61111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859B3A-35DE-4657-92D2-65733056AAF0}"/>
              </a:ext>
            </a:extLst>
          </p:cNvPr>
          <p:cNvSpPr/>
          <p:nvPr/>
        </p:nvSpPr>
        <p:spPr>
          <a:xfrm>
            <a:off x="2345268" y="295148"/>
            <a:ext cx="4639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>
                <a:latin typeface="Forte" panose="03060902040502070203" pitchFamily="66" charset="0"/>
              </a:rPr>
              <a:t>Guía alimentaria de </a:t>
            </a:r>
            <a:r>
              <a:rPr lang="es-MX" sz="3200" dirty="0">
                <a:latin typeface="Forte" panose="03060902040502070203" pitchFamily="66" charset="0"/>
              </a:rPr>
              <a:t>México</a:t>
            </a:r>
            <a:endParaRPr lang="es-MX" sz="2800" dirty="0">
              <a:latin typeface="Forte" panose="03060902040502070203" pitchFamily="66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45DDADC-7D66-4F30-8261-76D906AF6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32828">
            <a:off x="5821277" y="3349539"/>
            <a:ext cx="4261473" cy="239593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996A072-F94F-496A-8ED4-04A9A40242B9}"/>
              </a:ext>
            </a:extLst>
          </p:cNvPr>
          <p:cNvSpPr/>
          <p:nvPr/>
        </p:nvSpPr>
        <p:spPr>
          <a:xfrm>
            <a:off x="2086506" y="978955"/>
            <a:ext cx="2893708" cy="3318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lang="es-MX" sz="1600" b="1" dirty="0">
                <a:solidFill>
                  <a:schemeClr val="tx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Nombre oficial</a:t>
            </a:r>
          </a:p>
          <a:p>
            <a:pPr>
              <a:tabLst>
                <a:tab pos="2830830" algn="l"/>
              </a:tabLst>
            </a:pPr>
            <a:r>
              <a:rPr lang="es-MX" sz="1600" dirty="0">
                <a:latin typeface="Century Gothic" panose="020B0502020202020204" pitchFamily="34" charset="0"/>
                <a:ea typeface="Montserrat Light"/>
                <a:cs typeface="Montserrat Light"/>
              </a:rPr>
              <a:t>Guías Alimentarias y de Actividad Física en contexto de sobrepeso y obesidad en la población mexicana).</a:t>
            </a:r>
            <a:endParaRPr lang="es-MX" sz="1600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tabLst>
                <a:tab pos="2830830" algn="l"/>
              </a:tabLst>
            </a:pPr>
            <a:r>
              <a:rPr lang="es-MX" sz="1600" dirty="0">
                <a:latin typeface="Century Gothic" panose="020B0502020202020204" pitchFamily="34" charset="0"/>
                <a:ea typeface="Montserrat Light"/>
                <a:cs typeface="Montserrat Light"/>
              </a:rPr>
              <a:t>Es mas bien conocida como “Plato del bien comer”</a:t>
            </a:r>
            <a:endParaRPr lang="es-MX" sz="1600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28600">
              <a:tabLst>
                <a:tab pos="2830830" algn="l"/>
              </a:tabLst>
            </a:pPr>
            <a:r>
              <a:rPr lang="es-MX" sz="1600" dirty="0">
                <a:latin typeface="Century Gothic" panose="020B0502020202020204" pitchFamily="34" charset="0"/>
                <a:ea typeface="Montserrat Light"/>
                <a:cs typeface="Montserrat Light"/>
              </a:rPr>
              <a:t> </a:t>
            </a:r>
            <a:endParaRPr lang="es-MX" sz="1600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</a:pPr>
            <a:r>
              <a:rPr lang="es-MX" sz="1600" b="1" dirty="0">
                <a:solidFill>
                  <a:schemeClr val="tx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Año de publicación</a:t>
            </a:r>
          </a:p>
          <a:p>
            <a:pPr>
              <a:tabLst>
                <a:tab pos="2830830" algn="l"/>
              </a:tabLst>
            </a:pPr>
            <a:r>
              <a:rPr lang="es-MX" sz="1600" dirty="0">
                <a:latin typeface="Century Gothic" panose="020B0502020202020204" pitchFamily="34" charset="0"/>
                <a:ea typeface="Montserrat Light"/>
                <a:cs typeface="Montserrat Light"/>
              </a:rPr>
              <a:t>La última edición se publicó en 2015. </a:t>
            </a:r>
            <a:endParaRPr lang="es-MX" sz="1600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B7CBB25-F02B-4454-80E9-0AA754E0E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1257" y="978955"/>
            <a:ext cx="3670110" cy="29812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E88D2A4-9104-4C33-8BF4-F69D1A57185B}"/>
              </a:ext>
            </a:extLst>
          </p:cNvPr>
          <p:cNvSpPr/>
          <p:nvPr/>
        </p:nvSpPr>
        <p:spPr>
          <a:xfrm>
            <a:off x="2849430" y="174742"/>
            <a:ext cx="3974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Se divide en tres grupos : 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4D85C28-D8EF-4AB2-93D3-CC2753E2EEFD}"/>
              </a:ext>
            </a:extLst>
          </p:cNvPr>
          <p:cNvSpPr/>
          <p:nvPr/>
        </p:nvSpPr>
        <p:spPr>
          <a:xfrm>
            <a:off x="2721226" y="734474"/>
            <a:ext cx="4572000" cy="338554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verduras y frutas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85C0EDD-EF47-4700-9AF2-6B946BE8231B}"/>
              </a:ext>
            </a:extLst>
          </p:cNvPr>
          <p:cNvSpPr/>
          <p:nvPr/>
        </p:nvSpPr>
        <p:spPr>
          <a:xfrm>
            <a:off x="2643840" y="1872024"/>
            <a:ext cx="4572000" cy="338554"/>
          </a:xfrm>
          <a:prstGeom prst="rect">
            <a:avLst/>
          </a:prstGeom>
          <a:solidFill>
            <a:srgbClr val="FFFF3B"/>
          </a:solidFill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cereales y tubérculos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A5CE996-5104-4A14-B86B-84ECA0B9C1D4}"/>
              </a:ext>
            </a:extLst>
          </p:cNvPr>
          <p:cNvSpPr/>
          <p:nvPr/>
        </p:nvSpPr>
        <p:spPr>
          <a:xfrm>
            <a:off x="2403832" y="3260077"/>
            <a:ext cx="4689068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leguminosas y alimentos de origen animal.</a:t>
            </a:r>
            <a:endParaRPr lang="es-MX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6126BA4-ABDF-4D9C-BFF9-56F99BE17C2E}"/>
              </a:ext>
            </a:extLst>
          </p:cNvPr>
          <p:cNvSpPr/>
          <p:nvPr/>
        </p:nvSpPr>
        <p:spPr>
          <a:xfrm>
            <a:off x="2403832" y="1087316"/>
            <a:ext cx="67401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Century Gothic" panose="020B0502020202020204" pitchFamily="34" charset="0"/>
                <a:cs typeface="Arial" panose="020B0604020202020204" pitchFamily="34" charset="0"/>
              </a:rPr>
              <a:t>alimentos ricos en vitaminas y minerales </a:t>
            </a:r>
            <a:br>
              <a:rPr lang="es-MX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Century Gothic" panose="020B0502020202020204" pitchFamily="34" charset="0"/>
                <a:cs typeface="Arial" panose="020B0604020202020204" pitchFamily="34" charset="0"/>
              </a:rPr>
              <a:t>Este grupo se clasifica en dos subgrupos, por un lado las frutas y por otro las verduras. En ambos se incluyen alimentos de consumo habitual en México.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87EA035-4E39-4C2F-9443-9C4070003CB2}"/>
              </a:ext>
            </a:extLst>
          </p:cNvPr>
          <p:cNvSpPr/>
          <p:nvPr/>
        </p:nvSpPr>
        <p:spPr>
          <a:xfrm>
            <a:off x="2403832" y="2258274"/>
            <a:ext cx="6522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Century Gothic" panose="020B0502020202020204" pitchFamily="34" charset="0"/>
                <a:cs typeface="Arial" panose="020B0604020202020204" pitchFamily="34" charset="0"/>
              </a:rPr>
              <a:t>alimentos ricos en hidratos de carbono </a:t>
            </a:r>
            <a:br>
              <a:rPr lang="es-MX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Century Gothic" panose="020B0502020202020204" pitchFamily="34" charset="0"/>
                <a:cs typeface="Arial" panose="020B0604020202020204" pitchFamily="34" charset="0"/>
              </a:rPr>
              <a:t>En un único sector se agrupan todos los alimentos que reúnen la característica de aportar mucha energía a la dieta por su elevado contenido en carbohidratos.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B7545D8-9551-411D-95AD-9A61B9D08B17}"/>
              </a:ext>
            </a:extLst>
          </p:cNvPr>
          <p:cNvSpPr/>
          <p:nvPr/>
        </p:nvSpPr>
        <p:spPr>
          <a:xfrm>
            <a:off x="1761835" y="3644675"/>
            <a:ext cx="597306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Century Gothic" panose="020B0502020202020204" pitchFamily="34" charset="0"/>
              </a:rPr>
              <a:t>alimentos proteicos </a:t>
            </a:r>
            <a:br>
              <a:rPr lang="es-ES" dirty="0">
                <a:latin typeface="Century Gothic" panose="020B0502020202020204" pitchFamily="34" charset="0"/>
              </a:rPr>
            </a:br>
            <a:r>
              <a:rPr lang="es-ES" dirty="0">
                <a:latin typeface="Century Gothic" panose="020B0502020202020204" pitchFamily="34" charset="0"/>
              </a:rPr>
              <a:t>Dentro de los alimentos proteicos se establecen dos subgrupos, el de las leguminosas (frijoles, garbanzos, alubias, arvejas o soja) y el de alimentos de origen animal (carnes, pescados, huevos y lácteos). 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0D89CED-4AE8-43CD-9A94-CCBE98A68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46" y="-123491"/>
            <a:ext cx="1891454" cy="1418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A7131C1-AC5F-4EDD-91DB-6851E0C77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595" y="-123491"/>
            <a:ext cx="2438237" cy="168842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19D853C-B268-42FF-9EEA-659553019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827" y="2433993"/>
            <a:ext cx="1588904" cy="1556776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FA326C8-52ED-4131-BF4C-68AD10DBDB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4896" y="3176625"/>
            <a:ext cx="1775213" cy="13314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"/>
          <p:cNvSpPr txBox="1">
            <a:spLocks noGrp="1"/>
          </p:cNvSpPr>
          <p:nvPr>
            <p:ph type="body" idx="1"/>
          </p:nvPr>
        </p:nvSpPr>
        <p:spPr>
          <a:xfrm>
            <a:off x="1880850" y="2286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ES" sz="2800" dirty="0">
                <a:solidFill>
                  <a:schemeClr val="tx1"/>
                </a:solidFill>
                <a:latin typeface="Forte" panose="03060902040502070203" pitchFamily="66" charset="0"/>
              </a:rPr>
              <a:t>Recomendaciones &amp; Mensajes</a:t>
            </a:r>
            <a:endParaRPr sz="2800" dirty="0">
              <a:solidFill>
                <a:schemeClr val="tx1"/>
              </a:solidFill>
              <a:latin typeface="Forte" panose="03060902040502070203" pitchFamily="66" charset="0"/>
            </a:endParaRPr>
          </a:p>
        </p:txBody>
      </p:sp>
      <p:sp>
        <p:nvSpPr>
          <p:cNvPr id="227" name="Google Shape;227;p17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E126C6B-B136-42B3-B96C-A165F596B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0" y="856278"/>
            <a:ext cx="7230952" cy="38953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75" y="73650"/>
            <a:ext cx="5275500" cy="641100"/>
          </a:xfrm>
        </p:spPr>
        <p:txBody>
          <a:bodyPr/>
          <a:lstStyle/>
          <a:p>
            <a:r>
              <a:rPr lang="es-MX" sz="2800" dirty="0">
                <a:solidFill>
                  <a:schemeClr val="tx1"/>
                </a:solidFill>
                <a:latin typeface="Forte" panose="03060902040502070203" pitchFamily="66" charset="0"/>
              </a:rPr>
              <a:t>Guía alimentaria de Bélgica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1943100" y="1096918"/>
            <a:ext cx="3863340" cy="1909172"/>
          </a:xfrm>
        </p:spPr>
        <p:txBody>
          <a:bodyPr/>
          <a:lstStyle/>
          <a:p>
            <a:pPr algn="l"/>
            <a:r>
              <a:rPr lang="es-MX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Esta guía nos dice que comamos en cantidades moderadas y que los alimentos no sean procesados, ósea se de origen orgánico. Dependiendo del lugar de un alimento en el triángulo, es el resultado que tendrá sobre su salud. </a:t>
            </a:r>
          </a:p>
          <a:p>
            <a:pPr algn="l"/>
            <a:endParaRPr lang="es-MX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642" y="1056732"/>
            <a:ext cx="4476515" cy="373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14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9"/>
          <p:cNvSpPr/>
          <p:nvPr/>
        </p:nvSpPr>
        <p:spPr>
          <a:xfrm>
            <a:off x="2974950" y="-567912"/>
            <a:ext cx="2724300" cy="2476500"/>
          </a:xfrm>
          <a:prstGeom prst="ellipse">
            <a:avLst/>
          </a:prstGeom>
          <a:solidFill>
            <a:schemeClr val="accent3">
              <a:alpha val="866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dirty="0">
                <a:latin typeface="Forte" panose="03060902040502070203" pitchFamily="66" charset="0"/>
              </a:rPr>
              <a:t>Bélgica VS México</a:t>
            </a:r>
            <a:endParaRPr sz="3200" dirty="0">
              <a:latin typeface="Forte" panose="03060902040502070203" pitchFamily="66" charset="0"/>
            </a:endParaRPr>
          </a:p>
        </p:txBody>
      </p:sp>
      <p:sp>
        <p:nvSpPr>
          <p:cNvPr id="242" name="Google Shape;242;p19"/>
          <p:cNvSpPr/>
          <p:nvPr/>
        </p:nvSpPr>
        <p:spPr>
          <a:xfrm>
            <a:off x="3209925" y="1209675"/>
            <a:ext cx="2724300" cy="27243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9"/>
          <p:cNvSpPr/>
          <p:nvPr/>
        </p:nvSpPr>
        <p:spPr>
          <a:xfrm>
            <a:off x="2962275" y="1543050"/>
            <a:ext cx="704700" cy="7047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9"/>
          <p:cNvSpPr/>
          <p:nvPr/>
        </p:nvSpPr>
        <p:spPr>
          <a:xfrm>
            <a:off x="5295900" y="2897050"/>
            <a:ext cx="971700" cy="971700"/>
          </a:xfrm>
          <a:prstGeom prst="donut">
            <a:avLst>
              <a:gd name="adj" fmla="val 12811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9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6B892F4-C988-4C56-BAF3-D02D85C95D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31179" r="30825"/>
          <a:stretch/>
        </p:blipFill>
        <p:spPr>
          <a:xfrm>
            <a:off x="1327747" y="1588770"/>
            <a:ext cx="6488505" cy="3438550"/>
          </a:xfrm>
          <a:prstGeom prst="rect">
            <a:avLst/>
          </a:prstGeom>
          <a:ln w="38100"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568C46E-D6E4-4EE1-B548-2D66EDAD6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00" y="-56847"/>
            <a:ext cx="1586025" cy="151959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E308070-47E8-46E2-B28C-BBEBE328D9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925" y="97739"/>
            <a:ext cx="1882178" cy="12389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2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4F7A432-B9F7-424B-92E5-CAEC2C205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79" y="1252024"/>
            <a:ext cx="3770096" cy="5192132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B9D22CBF-045F-40CA-BDA2-9B74A8158889}"/>
              </a:ext>
            </a:extLst>
          </p:cNvPr>
          <p:cNvSpPr txBox="1">
            <a:spLocks/>
          </p:cNvSpPr>
          <p:nvPr/>
        </p:nvSpPr>
        <p:spPr>
          <a:xfrm>
            <a:off x="5295673" y="895350"/>
            <a:ext cx="3077003" cy="375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 b="0" i="0" u="none" strike="noStrike" cap="none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 b="0" i="0" u="none" strike="noStrike" cap="none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 b="0" i="0" u="none" strike="noStrike" cap="none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 b="0" i="0" u="none" strike="noStrike" cap="none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 b="0" i="0" u="none" strike="noStrike" cap="none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 b="0" i="0" u="none" strike="noStrike" cap="none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 b="0" i="0" u="none" strike="noStrike" cap="none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 b="0" i="0" u="none" strike="noStrike" cap="none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 b="0" i="0" u="none" strike="noStrike" cap="none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r>
              <a:rPr lang="es-MX" sz="1700" dirty="0">
                <a:solidFill>
                  <a:schemeClr val="tx1"/>
                </a:solidFill>
                <a:latin typeface="Century Gothic" panose="020B0502020202020204" pitchFamily="34" charset="0"/>
              </a:rPr>
              <a:t>La guía alimentaria para Irlanda consiste en una pirámide que representa cómo los diferentes alimentos y bebidas contribuyen a una dieta saludable y equilibrada. Esta pirámide permite a las personas la accesibilidad de elegir alimentos y bebidas de cada estante según sus preferencias alimentarias. </a:t>
            </a:r>
          </a:p>
          <a:p>
            <a:endParaRPr lang="es-MX" sz="1400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AB1F793C-0B22-4593-9908-E94ED1A1E1EE}"/>
              </a:ext>
            </a:extLst>
          </p:cNvPr>
          <p:cNvSpPr txBox="1">
            <a:spLocks/>
          </p:cNvSpPr>
          <p:nvPr/>
        </p:nvSpPr>
        <p:spPr>
          <a:xfrm>
            <a:off x="3928403" y="-895350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r>
              <a:rPr lang="es-MX" sz="3200" dirty="0">
                <a:solidFill>
                  <a:schemeClr val="tx1"/>
                </a:solidFill>
                <a:latin typeface="Forte" panose="03060902040502070203" pitchFamily="66" charset="0"/>
              </a:rPr>
              <a:t>Guía alimentaria de Irlanda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0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E6BEBD1-6C8A-410A-AB79-A00F9184A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25" y="57150"/>
            <a:ext cx="5275500" cy="641100"/>
          </a:xfrm>
        </p:spPr>
        <p:txBody>
          <a:bodyPr/>
          <a:lstStyle/>
          <a:p>
            <a:r>
              <a:rPr lang="es-MX" sz="3200" dirty="0">
                <a:solidFill>
                  <a:schemeClr val="tx1"/>
                </a:solidFill>
                <a:latin typeface="Forte" panose="03060902040502070203" pitchFamily="66" charset="0"/>
              </a:rPr>
              <a:t>Mensajes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014E516-21CB-41CA-8A53-773E76D88114}"/>
              </a:ext>
            </a:extLst>
          </p:cNvPr>
          <p:cNvSpPr/>
          <p:nvPr/>
        </p:nvSpPr>
        <p:spPr>
          <a:xfrm>
            <a:off x="2180186" y="574951"/>
            <a:ext cx="24705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6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latin typeface="Century Gothic" panose="020B0502020202020204" pitchFamily="34" charset="0"/>
              </a:rPr>
              <a:t>Limite los alimentos con alto contenido de grasa, azúcar y sal.</a:t>
            </a:r>
          </a:p>
          <a:p>
            <a:endParaRPr lang="es-ES" sz="16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latin typeface="Century Gothic" panose="020B0502020202020204" pitchFamily="34" charset="0"/>
              </a:rPr>
              <a:t>Coma más frutas y verduras, por lo menos 5 a 7 porciones al día.</a:t>
            </a:r>
          </a:p>
          <a:p>
            <a:endParaRPr lang="es-ES" sz="16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latin typeface="Century Gothic" panose="020B0502020202020204" pitchFamily="34" charset="0"/>
              </a:rPr>
              <a:t>Use la pirámide como guía para los tamaños de porción.</a:t>
            </a:r>
          </a:p>
        </p:txBody>
      </p:sp>
      <p:grpSp>
        <p:nvGrpSpPr>
          <p:cNvPr id="13" name="Google Shape;297;p25">
            <a:extLst>
              <a:ext uri="{FF2B5EF4-FFF2-40B4-BE49-F238E27FC236}">
                <a16:creationId xmlns:a16="http://schemas.microsoft.com/office/drawing/2014/main" id="{DB279854-7006-46DE-AE85-0624FAB2362A}"/>
              </a:ext>
            </a:extLst>
          </p:cNvPr>
          <p:cNvGrpSpPr/>
          <p:nvPr/>
        </p:nvGrpSpPr>
        <p:grpSpPr>
          <a:xfrm>
            <a:off x="4698350" y="593041"/>
            <a:ext cx="4459214" cy="4194427"/>
            <a:chOff x="3491049" y="908483"/>
            <a:chExt cx="4354276" cy="4095721"/>
          </a:xfrm>
        </p:grpSpPr>
        <p:pic>
          <p:nvPicPr>
            <p:cNvPr id="14" name="Google Shape;298;p25">
              <a:extLst>
                <a:ext uri="{FF2B5EF4-FFF2-40B4-BE49-F238E27FC236}">
                  <a16:creationId xmlns:a16="http://schemas.microsoft.com/office/drawing/2014/main" id="{C11B30E5-C380-4C2D-8090-93D2264DC3A1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93424">
              <a:off x="3501925" y="3870729"/>
              <a:ext cx="4343400" cy="11334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" name="Google Shape;299;p25">
              <a:extLst>
                <a:ext uri="{FF2B5EF4-FFF2-40B4-BE49-F238E27FC236}">
                  <a16:creationId xmlns:a16="http://schemas.microsoft.com/office/drawing/2014/main" id="{AE27CC32-A9F9-45A1-AE95-125B0ECC1E59}"/>
                </a:ext>
              </a:extLst>
            </p:cNvPr>
            <p:cNvGrpSpPr/>
            <p:nvPr/>
          </p:nvGrpSpPr>
          <p:grpSpPr>
            <a:xfrm>
              <a:off x="3491049" y="908483"/>
              <a:ext cx="4244248" cy="3840570"/>
              <a:chOff x="832502" y="1450782"/>
              <a:chExt cx="5137693" cy="4649039"/>
            </a:xfrm>
          </p:grpSpPr>
          <p:sp>
            <p:nvSpPr>
              <p:cNvPr id="16" name="Google Shape;300;p25">
                <a:extLst>
                  <a:ext uri="{FF2B5EF4-FFF2-40B4-BE49-F238E27FC236}">
                    <a16:creationId xmlns:a16="http://schemas.microsoft.com/office/drawing/2014/main" id="{AFF610E7-F8BA-4BFF-96A1-44F3D009413A}"/>
                  </a:ext>
                </a:extLst>
              </p:cNvPr>
              <p:cNvSpPr/>
              <p:nvPr/>
            </p:nvSpPr>
            <p:spPr>
              <a:xfrm>
                <a:off x="1301214" y="3484499"/>
                <a:ext cx="3843744" cy="1543617"/>
              </a:xfrm>
              <a:custGeom>
                <a:avLst/>
                <a:gdLst/>
                <a:ahLst/>
                <a:cxnLst/>
                <a:rect l="l" t="t" r="r" b="b"/>
                <a:pathLst>
                  <a:path w="2678567" h="1075691" extrusionOk="0">
                    <a:moveTo>
                      <a:pt x="0" y="267280"/>
                    </a:moveTo>
                    <a:lnTo>
                      <a:pt x="213477" y="1075691"/>
                    </a:lnTo>
                    <a:lnTo>
                      <a:pt x="2678567" y="643046"/>
                    </a:lnTo>
                    <a:lnTo>
                      <a:pt x="862548" y="0"/>
                    </a:lnTo>
                    <a:lnTo>
                      <a:pt x="0" y="267280"/>
                    </a:lnTo>
                    <a:close/>
                  </a:path>
                </a:pathLst>
              </a:custGeom>
              <a:gradFill>
                <a:gsLst>
                  <a:gs pos="0">
                    <a:srgbClr val="6F0000"/>
                  </a:gs>
                  <a:gs pos="50000">
                    <a:srgbClr val="A10002"/>
                  </a:gs>
                  <a:gs pos="100000">
                    <a:srgbClr val="C10003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301;p25">
                <a:extLst>
                  <a:ext uri="{FF2B5EF4-FFF2-40B4-BE49-F238E27FC236}">
                    <a16:creationId xmlns:a16="http://schemas.microsoft.com/office/drawing/2014/main" id="{DC66B7F8-D51C-44B8-8780-52C664841DDD}"/>
                  </a:ext>
                </a:extLst>
              </p:cNvPr>
              <p:cNvSpPr/>
              <p:nvPr/>
            </p:nvSpPr>
            <p:spPr>
              <a:xfrm>
                <a:off x="832502" y="3836338"/>
                <a:ext cx="784879" cy="2263483"/>
              </a:xfrm>
              <a:custGeom>
                <a:avLst/>
                <a:gdLst/>
                <a:ahLst/>
                <a:cxnLst/>
                <a:rect l="l" t="t" r="r" b="b"/>
                <a:pathLst>
                  <a:path w="546954" h="1577340" extrusionOk="0">
                    <a:moveTo>
                      <a:pt x="346373" y="0"/>
                    </a:moveTo>
                    <a:lnTo>
                      <a:pt x="546954" y="790165"/>
                    </a:lnTo>
                    <a:lnTo>
                      <a:pt x="541863" y="789979"/>
                    </a:lnTo>
                    <a:lnTo>
                      <a:pt x="215744" y="1577340"/>
                    </a:lnTo>
                    <a:lnTo>
                      <a:pt x="0" y="522350"/>
                    </a:lnTo>
                    <a:lnTo>
                      <a:pt x="346373" y="0"/>
                    </a:lnTo>
                    <a:close/>
                  </a:path>
                </a:pathLst>
              </a:custGeom>
              <a:gradFill>
                <a:gsLst>
                  <a:gs pos="0">
                    <a:srgbClr val="8C1531"/>
                  </a:gs>
                  <a:gs pos="50000">
                    <a:srgbClr val="BF1C42"/>
                  </a:gs>
                  <a:gs pos="100000">
                    <a:srgbClr val="F32454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302;p25">
                <a:extLst>
                  <a:ext uri="{FF2B5EF4-FFF2-40B4-BE49-F238E27FC236}">
                    <a16:creationId xmlns:a16="http://schemas.microsoft.com/office/drawing/2014/main" id="{19C0B006-FE14-4F3A-8521-7C8A6984BB2D}"/>
                  </a:ext>
                </a:extLst>
              </p:cNvPr>
              <p:cNvSpPr/>
              <p:nvPr/>
            </p:nvSpPr>
            <p:spPr>
              <a:xfrm>
                <a:off x="1137388" y="4390371"/>
                <a:ext cx="4832807" cy="1700037"/>
              </a:xfrm>
              <a:custGeom>
                <a:avLst/>
                <a:gdLst/>
                <a:ahLst/>
                <a:cxnLst/>
                <a:rect l="l" t="t" r="r" b="b"/>
                <a:pathLst>
                  <a:path w="3367810" h="1184695" extrusionOk="0">
                    <a:moveTo>
                      <a:pt x="0" y="1184695"/>
                    </a:moveTo>
                    <a:lnTo>
                      <a:pt x="3367810" y="822992"/>
                    </a:lnTo>
                    <a:lnTo>
                      <a:pt x="2778260" y="0"/>
                    </a:lnTo>
                    <a:lnTo>
                      <a:pt x="329993" y="398308"/>
                    </a:lnTo>
                    <a:lnTo>
                      <a:pt x="0" y="1184695"/>
                    </a:lnTo>
                    <a:close/>
                  </a:path>
                </a:pathLst>
              </a:custGeom>
              <a:gradFill>
                <a:gsLst>
                  <a:gs pos="0">
                    <a:srgbClr val="8C1531"/>
                  </a:gs>
                  <a:gs pos="50000">
                    <a:srgbClr val="BF1C42"/>
                  </a:gs>
                  <a:gs pos="100000">
                    <a:srgbClr val="F32454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303;p25">
                <a:extLst>
                  <a:ext uri="{FF2B5EF4-FFF2-40B4-BE49-F238E27FC236}">
                    <a16:creationId xmlns:a16="http://schemas.microsoft.com/office/drawing/2014/main" id="{AE7068D7-373D-408F-AFDD-69B40AC317EB}"/>
                  </a:ext>
                </a:extLst>
              </p:cNvPr>
              <p:cNvSpPr/>
              <p:nvPr/>
            </p:nvSpPr>
            <p:spPr>
              <a:xfrm rot="-545807">
                <a:off x="1609085" y="4351947"/>
                <a:ext cx="1823693" cy="900583"/>
              </a:xfrm>
              <a:custGeom>
                <a:avLst/>
                <a:gdLst/>
                <a:ahLst/>
                <a:cxnLst/>
                <a:rect l="l" t="t" r="r" b="b"/>
                <a:pathLst>
                  <a:path w="1048475" h="517762" extrusionOk="0">
                    <a:moveTo>
                      <a:pt x="23521" y="0"/>
                    </a:moveTo>
                    <a:lnTo>
                      <a:pt x="0" y="517762"/>
                    </a:lnTo>
                    <a:lnTo>
                      <a:pt x="1048475" y="248242"/>
                    </a:lnTo>
                    <a:lnTo>
                      <a:pt x="23521" y="0"/>
                    </a:lnTo>
                    <a:close/>
                  </a:path>
                </a:pathLst>
              </a:custGeom>
              <a:solidFill>
                <a:srgbClr val="0C0C0C">
                  <a:alpha val="6391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304;p25">
                <a:extLst>
                  <a:ext uri="{FF2B5EF4-FFF2-40B4-BE49-F238E27FC236}">
                    <a16:creationId xmlns:a16="http://schemas.microsoft.com/office/drawing/2014/main" id="{A5BA86F2-3327-4746-BB32-DB597B4ADF5C}"/>
                  </a:ext>
                </a:extLst>
              </p:cNvPr>
              <p:cNvSpPr/>
              <p:nvPr/>
            </p:nvSpPr>
            <p:spPr>
              <a:xfrm>
                <a:off x="1623309" y="3108363"/>
                <a:ext cx="2998678" cy="913376"/>
              </a:xfrm>
              <a:custGeom>
                <a:avLst/>
                <a:gdLst/>
                <a:ahLst/>
                <a:cxnLst/>
                <a:rect l="l" t="t" r="r" b="b"/>
                <a:pathLst>
                  <a:path w="3783821" h="1152525" extrusionOk="0">
                    <a:moveTo>
                      <a:pt x="0" y="213297"/>
                    </a:moveTo>
                    <a:lnTo>
                      <a:pt x="2183621" y="0"/>
                    </a:lnTo>
                    <a:lnTo>
                      <a:pt x="3783821" y="695325"/>
                    </a:lnTo>
                    <a:lnTo>
                      <a:pt x="659621" y="1152525"/>
                    </a:lnTo>
                    <a:lnTo>
                      <a:pt x="0" y="213297"/>
                    </a:lnTo>
                    <a:close/>
                  </a:path>
                </a:pathLst>
              </a:custGeom>
              <a:gradFill>
                <a:gsLst>
                  <a:gs pos="0">
                    <a:srgbClr val="BF8F15"/>
                  </a:gs>
                  <a:gs pos="50000">
                    <a:srgbClr val="D9A217"/>
                  </a:gs>
                  <a:gs pos="100000">
                    <a:srgbClr val="F8B91B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305;p25">
                <a:extLst>
                  <a:ext uri="{FF2B5EF4-FFF2-40B4-BE49-F238E27FC236}">
                    <a16:creationId xmlns:a16="http://schemas.microsoft.com/office/drawing/2014/main" id="{406D4C19-2BEC-4A4C-B72C-FD9CA5730C8B}"/>
                  </a:ext>
                </a:extLst>
              </p:cNvPr>
              <p:cNvSpPr/>
              <p:nvPr/>
            </p:nvSpPr>
            <p:spPr>
              <a:xfrm>
                <a:off x="1243017" y="3783232"/>
                <a:ext cx="268261" cy="484729"/>
              </a:xfrm>
              <a:custGeom>
                <a:avLst/>
                <a:gdLst/>
                <a:ahLst/>
                <a:cxnLst/>
                <a:rect l="l" t="t" r="r" b="b"/>
                <a:pathLst>
                  <a:path w="160395" h="243277" extrusionOk="0">
                    <a:moveTo>
                      <a:pt x="0" y="124097"/>
                    </a:moveTo>
                    <a:lnTo>
                      <a:pt x="65314" y="0"/>
                    </a:lnTo>
                    <a:lnTo>
                      <a:pt x="160395" y="243277"/>
                    </a:lnTo>
                    <a:lnTo>
                      <a:pt x="0" y="124097"/>
                    </a:lnTo>
                    <a:close/>
                  </a:path>
                </a:pathLst>
              </a:custGeom>
              <a:solidFill>
                <a:srgbClr val="0C0C0C">
                  <a:alpha val="2392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306;p25">
                <a:extLst>
                  <a:ext uri="{FF2B5EF4-FFF2-40B4-BE49-F238E27FC236}">
                    <a16:creationId xmlns:a16="http://schemas.microsoft.com/office/drawing/2014/main" id="{532EEA4F-6783-49B2-8290-D683BBFAADE3}"/>
                  </a:ext>
                </a:extLst>
              </p:cNvPr>
              <p:cNvSpPr/>
              <p:nvPr/>
            </p:nvSpPr>
            <p:spPr>
              <a:xfrm>
                <a:off x="1270851" y="3274233"/>
                <a:ext cx="892470" cy="1887141"/>
              </a:xfrm>
              <a:custGeom>
                <a:avLst/>
                <a:gdLst/>
                <a:ahLst/>
                <a:cxnLst/>
                <a:rect l="l" t="t" r="r" b="b"/>
                <a:pathLst>
                  <a:path w="1126145" h="2381250" extrusionOk="0">
                    <a:moveTo>
                      <a:pt x="447675" y="0"/>
                    </a:moveTo>
                    <a:lnTo>
                      <a:pt x="1126145" y="935772"/>
                    </a:lnTo>
                    <a:lnTo>
                      <a:pt x="623887" y="2381250"/>
                    </a:lnTo>
                    <a:lnTo>
                      <a:pt x="0" y="571500"/>
                    </a:lnTo>
                    <a:lnTo>
                      <a:pt x="447675" y="0"/>
                    </a:lnTo>
                    <a:close/>
                  </a:path>
                </a:pathLst>
              </a:custGeom>
              <a:gradFill>
                <a:gsLst>
                  <a:gs pos="0">
                    <a:srgbClr val="BF8F15"/>
                  </a:gs>
                  <a:gs pos="50000">
                    <a:srgbClr val="D9A217"/>
                  </a:gs>
                  <a:gs pos="100000">
                    <a:srgbClr val="F8B91B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307;p25">
                <a:extLst>
                  <a:ext uri="{FF2B5EF4-FFF2-40B4-BE49-F238E27FC236}">
                    <a16:creationId xmlns:a16="http://schemas.microsoft.com/office/drawing/2014/main" id="{7ED85CC1-32DE-46B0-AF41-0D0B5202513C}"/>
                  </a:ext>
                </a:extLst>
              </p:cNvPr>
              <p:cNvSpPr/>
              <p:nvPr/>
            </p:nvSpPr>
            <p:spPr>
              <a:xfrm>
                <a:off x="1760918" y="3658746"/>
                <a:ext cx="3381756" cy="1502164"/>
              </a:xfrm>
              <a:custGeom>
                <a:avLst/>
                <a:gdLst/>
                <a:ahLst/>
                <a:cxnLst/>
                <a:rect l="l" t="t" r="r" b="b"/>
                <a:pathLst>
                  <a:path w="4267200" h="1895475" extrusionOk="0">
                    <a:moveTo>
                      <a:pt x="0" y="1895475"/>
                    </a:moveTo>
                    <a:lnTo>
                      <a:pt x="504825" y="438150"/>
                    </a:lnTo>
                    <a:lnTo>
                      <a:pt x="3609975" y="0"/>
                    </a:lnTo>
                    <a:lnTo>
                      <a:pt x="4267200" y="923925"/>
                    </a:lnTo>
                    <a:lnTo>
                      <a:pt x="0" y="1895475"/>
                    </a:lnTo>
                    <a:close/>
                  </a:path>
                </a:pathLst>
              </a:custGeom>
              <a:gradFill>
                <a:gsLst>
                  <a:gs pos="0">
                    <a:srgbClr val="BF8F15"/>
                  </a:gs>
                  <a:gs pos="50000">
                    <a:srgbClr val="D9A217"/>
                  </a:gs>
                  <a:gs pos="100000">
                    <a:srgbClr val="F8B91B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308;p25">
                <a:extLst>
                  <a:ext uri="{FF2B5EF4-FFF2-40B4-BE49-F238E27FC236}">
                    <a16:creationId xmlns:a16="http://schemas.microsoft.com/office/drawing/2014/main" id="{7BF02901-6E1C-4114-B19A-80668A7EA522}"/>
                  </a:ext>
                </a:extLst>
              </p:cNvPr>
              <p:cNvSpPr/>
              <p:nvPr/>
            </p:nvSpPr>
            <p:spPr>
              <a:xfrm>
                <a:off x="2081181" y="2512890"/>
                <a:ext cx="1990353" cy="505838"/>
              </a:xfrm>
              <a:custGeom>
                <a:avLst/>
                <a:gdLst/>
                <a:ahLst/>
                <a:cxnLst/>
                <a:rect l="l" t="t" r="r" b="b"/>
                <a:pathLst>
                  <a:path w="2511486" h="638281" extrusionOk="0">
                    <a:moveTo>
                      <a:pt x="0" y="267280"/>
                    </a:moveTo>
                    <a:lnTo>
                      <a:pt x="376433" y="638281"/>
                    </a:lnTo>
                    <a:lnTo>
                      <a:pt x="2511486" y="540841"/>
                    </a:lnTo>
                    <a:lnTo>
                      <a:pt x="862548" y="0"/>
                    </a:lnTo>
                    <a:lnTo>
                      <a:pt x="0" y="267280"/>
                    </a:lnTo>
                    <a:close/>
                  </a:path>
                </a:pathLst>
              </a:custGeom>
              <a:gradFill>
                <a:gsLst>
                  <a:gs pos="0">
                    <a:srgbClr val="547D28"/>
                  </a:gs>
                  <a:gs pos="50000">
                    <a:srgbClr val="7AB73A"/>
                  </a:gs>
                  <a:gs pos="100000">
                    <a:srgbClr val="92DA46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309;p25">
                <a:extLst>
                  <a:ext uri="{FF2B5EF4-FFF2-40B4-BE49-F238E27FC236}">
                    <a16:creationId xmlns:a16="http://schemas.microsoft.com/office/drawing/2014/main" id="{08B9106E-0ACE-49E9-B264-61EA75B72CAD}"/>
                  </a:ext>
                </a:extLst>
              </p:cNvPr>
              <p:cNvSpPr/>
              <p:nvPr/>
            </p:nvSpPr>
            <p:spPr>
              <a:xfrm>
                <a:off x="3510399" y="3674020"/>
                <a:ext cx="1086993" cy="143423"/>
              </a:xfrm>
              <a:custGeom>
                <a:avLst/>
                <a:gdLst/>
                <a:ahLst/>
                <a:cxnLst/>
                <a:rect l="l" t="t" r="r" b="b"/>
                <a:pathLst>
                  <a:path w="1371600" h="180975" extrusionOk="0">
                    <a:moveTo>
                      <a:pt x="0" y="142875"/>
                    </a:moveTo>
                    <a:lnTo>
                      <a:pt x="1371600" y="180975"/>
                    </a:lnTo>
                    <a:lnTo>
                      <a:pt x="1295400" y="0"/>
                    </a:lnTo>
                    <a:lnTo>
                      <a:pt x="0" y="142875"/>
                    </a:lnTo>
                    <a:close/>
                  </a:path>
                </a:pathLst>
              </a:custGeom>
              <a:solidFill>
                <a:srgbClr val="0C0C0C">
                  <a:alpha val="4392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310;p25">
                <a:extLst>
                  <a:ext uri="{FF2B5EF4-FFF2-40B4-BE49-F238E27FC236}">
                    <a16:creationId xmlns:a16="http://schemas.microsoft.com/office/drawing/2014/main" id="{66639ED0-96D8-4FF9-AD7E-EECE34EF160E}"/>
                  </a:ext>
                </a:extLst>
              </p:cNvPr>
              <p:cNvSpPr/>
              <p:nvPr/>
            </p:nvSpPr>
            <p:spPr>
              <a:xfrm>
                <a:off x="1835305" y="3530764"/>
                <a:ext cx="286845" cy="618982"/>
              </a:xfrm>
              <a:custGeom>
                <a:avLst/>
                <a:gdLst/>
                <a:ahLst/>
                <a:cxnLst/>
                <a:rect l="l" t="t" r="r" b="b"/>
                <a:pathLst>
                  <a:path w="361950" h="781050" extrusionOk="0">
                    <a:moveTo>
                      <a:pt x="361950" y="495300"/>
                    </a:moveTo>
                    <a:lnTo>
                      <a:pt x="171450" y="781050"/>
                    </a:lnTo>
                    <a:lnTo>
                      <a:pt x="0" y="0"/>
                    </a:lnTo>
                    <a:lnTo>
                      <a:pt x="361950" y="495300"/>
                    </a:lnTo>
                    <a:close/>
                  </a:path>
                </a:pathLst>
              </a:custGeom>
              <a:solidFill>
                <a:srgbClr val="0C0C0C">
                  <a:alpha val="4392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311;p25">
                <a:extLst>
                  <a:ext uri="{FF2B5EF4-FFF2-40B4-BE49-F238E27FC236}">
                    <a16:creationId xmlns:a16="http://schemas.microsoft.com/office/drawing/2014/main" id="{6E553CD0-9B58-4B1F-B422-E77D9E38355F}"/>
                  </a:ext>
                </a:extLst>
              </p:cNvPr>
              <p:cNvSpPr/>
              <p:nvPr/>
            </p:nvSpPr>
            <p:spPr>
              <a:xfrm>
                <a:off x="1727127" y="2706986"/>
                <a:ext cx="665137" cy="1250042"/>
              </a:xfrm>
              <a:custGeom>
                <a:avLst/>
                <a:gdLst/>
                <a:ahLst/>
                <a:cxnLst/>
                <a:rect l="l" t="t" r="r" b="b"/>
                <a:pathLst>
                  <a:path w="839289" h="1577340" extrusionOk="0">
                    <a:moveTo>
                      <a:pt x="466998" y="0"/>
                    </a:moveTo>
                    <a:lnTo>
                      <a:pt x="839289" y="378823"/>
                    </a:lnTo>
                    <a:lnTo>
                      <a:pt x="831547" y="399623"/>
                    </a:lnTo>
                    <a:lnTo>
                      <a:pt x="336369" y="1577340"/>
                    </a:lnTo>
                    <a:lnTo>
                      <a:pt x="0" y="653143"/>
                    </a:lnTo>
                    <a:lnTo>
                      <a:pt x="466998" y="0"/>
                    </a:lnTo>
                    <a:close/>
                  </a:path>
                </a:pathLst>
              </a:custGeom>
              <a:gradFill>
                <a:gsLst>
                  <a:gs pos="0">
                    <a:srgbClr val="7E8C12"/>
                  </a:gs>
                  <a:gs pos="50000">
                    <a:srgbClr val="ACBF18"/>
                  </a:gs>
                  <a:gs pos="100000">
                    <a:srgbClr val="DAF31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312;p25">
                <a:extLst>
                  <a:ext uri="{FF2B5EF4-FFF2-40B4-BE49-F238E27FC236}">
                    <a16:creationId xmlns:a16="http://schemas.microsoft.com/office/drawing/2014/main" id="{D968377E-EB4C-418B-A6EA-3C5A1A51AC5E}"/>
                  </a:ext>
                </a:extLst>
              </p:cNvPr>
              <p:cNvSpPr/>
              <p:nvPr/>
            </p:nvSpPr>
            <p:spPr>
              <a:xfrm>
                <a:off x="1990804" y="2939643"/>
                <a:ext cx="2601019" cy="1011939"/>
              </a:xfrm>
              <a:custGeom>
                <a:avLst/>
                <a:gdLst/>
                <a:ahLst/>
                <a:cxnLst/>
                <a:rect l="l" t="t" r="r" b="b"/>
                <a:pathLst>
                  <a:path w="3282043" h="1276894" extrusionOk="0">
                    <a:moveTo>
                      <a:pt x="0" y="1276894"/>
                    </a:moveTo>
                    <a:lnTo>
                      <a:pt x="3282043" y="966651"/>
                    </a:lnTo>
                    <a:lnTo>
                      <a:pt x="2625635" y="0"/>
                    </a:lnTo>
                    <a:lnTo>
                      <a:pt x="499655" y="84909"/>
                    </a:lnTo>
                    <a:lnTo>
                      <a:pt x="0" y="1276894"/>
                    </a:lnTo>
                    <a:close/>
                  </a:path>
                </a:pathLst>
              </a:custGeom>
              <a:gradFill>
                <a:gsLst>
                  <a:gs pos="0">
                    <a:srgbClr val="7E8C12"/>
                  </a:gs>
                  <a:gs pos="50000">
                    <a:srgbClr val="ACBF18"/>
                  </a:gs>
                  <a:gs pos="100000">
                    <a:srgbClr val="DAF31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9" name="Google Shape;313;p25">
                <a:extLst>
                  <a:ext uri="{FF2B5EF4-FFF2-40B4-BE49-F238E27FC236}">
                    <a16:creationId xmlns:a16="http://schemas.microsoft.com/office/drawing/2014/main" id="{E9922947-B90E-497D-9F67-29E9743E2223}"/>
                  </a:ext>
                </a:extLst>
              </p:cNvPr>
              <p:cNvGrpSpPr/>
              <p:nvPr/>
            </p:nvGrpSpPr>
            <p:grpSpPr>
              <a:xfrm>
                <a:off x="2053959" y="1450782"/>
                <a:ext cx="2007594" cy="1676213"/>
                <a:chOff x="5445997" y="2184629"/>
                <a:chExt cx="1754890" cy="1465219"/>
              </a:xfrm>
            </p:grpSpPr>
            <p:sp>
              <p:nvSpPr>
                <p:cNvPr id="35" name="Google Shape;314;p25">
                  <a:extLst>
                    <a:ext uri="{FF2B5EF4-FFF2-40B4-BE49-F238E27FC236}">
                      <a16:creationId xmlns:a16="http://schemas.microsoft.com/office/drawing/2014/main" id="{3A67FCF4-4D2C-4E4E-9E0E-8928303C50DC}"/>
                    </a:ext>
                  </a:extLst>
                </p:cNvPr>
                <p:cNvSpPr/>
                <p:nvPr/>
              </p:nvSpPr>
              <p:spPr>
                <a:xfrm>
                  <a:off x="5804127" y="3492862"/>
                  <a:ext cx="798281" cy="1569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752" h="226695" extrusionOk="0">
                      <a:moveTo>
                        <a:pt x="0" y="20955"/>
                      </a:moveTo>
                      <a:lnTo>
                        <a:pt x="78377" y="226695"/>
                      </a:lnTo>
                      <a:lnTo>
                        <a:pt x="1152752" y="0"/>
                      </a:lnTo>
                      <a:lnTo>
                        <a:pt x="0" y="20955"/>
                      </a:lnTo>
                      <a:close/>
                    </a:path>
                  </a:pathLst>
                </a:custGeom>
                <a:solidFill>
                  <a:srgbClr val="0C0C0C">
                    <a:alpha val="6391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315;p25">
                  <a:extLst>
                    <a:ext uri="{FF2B5EF4-FFF2-40B4-BE49-F238E27FC236}">
                      <a16:creationId xmlns:a16="http://schemas.microsoft.com/office/drawing/2014/main" id="{9D790C0B-2A5D-4AF8-9A10-BF4F32C56DCC}"/>
                    </a:ext>
                  </a:extLst>
                </p:cNvPr>
                <p:cNvSpPr/>
                <p:nvPr/>
              </p:nvSpPr>
              <p:spPr>
                <a:xfrm>
                  <a:off x="5445997" y="3284407"/>
                  <a:ext cx="205797" cy="1266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180" h="182880" extrusionOk="0">
                      <a:moveTo>
                        <a:pt x="0" y="124097"/>
                      </a:moveTo>
                      <a:lnTo>
                        <a:pt x="65314" y="0"/>
                      </a:lnTo>
                      <a:lnTo>
                        <a:pt x="297180" y="182880"/>
                      </a:lnTo>
                      <a:lnTo>
                        <a:pt x="0" y="124097"/>
                      </a:lnTo>
                      <a:close/>
                    </a:path>
                  </a:pathLst>
                </a:custGeom>
                <a:solidFill>
                  <a:srgbClr val="0C0C0C">
                    <a:alpha val="6391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316;p25">
                  <a:extLst>
                    <a:ext uri="{FF2B5EF4-FFF2-40B4-BE49-F238E27FC236}">
                      <a16:creationId xmlns:a16="http://schemas.microsoft.com/office/drawing/2014/main" id="{3D76B20E-B299-44ED-B40E-D0814AA4A379}"/>
                    </a:ext>
                  </a:extLst>
                </p:cNvPr>
                <p:cNvSpPr/>
                <p:nvPr/>
              </p:nvSpPr>
              <p:spPr>
                <a:xfrm>
                  <a:off x="5844738" y="2184629"/>
                  <a:ext cx="1356149" cy="13535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8338" h="1954534" extrusionOk="0">
                      <a:moveTo>
                        <a:pt x="0" y="1954534"/>
                      </a:moveTo>
                      <a:lnTo>
                        <a:pt x="658822" y="0"/>
                      </a:lnTo>
                      <a:lnTo>
                        <a:pt x="1958338" y="1843822"/>
                      </a:lnTo>
                      <a:lnTo>
                        <a:pt x="0" y="195453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197B8C"/>
                    </a:gs>
                    <a:gs pos="50000">
                      <a:srgbClr val="22A8BF"/>
                    </a:gs>
                    <a:gs pos="100000">
                      <a:srgbClr val="2BD5F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228600" anchor="b" anchorCtr="1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0" name="Google Shape;317;p25">
                <a:extLst>
                  <a:ext uri="{FF2B5EF4-FFF2-40B4-BE49-F238E27FC236}">
                    <a16:creationId xmlns:a16="http://schemas.microsoft.com/office/drawing/2014/main" id="{EE8BA368-B13E-45BE-B516-8B03DDACDC03}"/>
                  </a:ext>
                </a:extLst>
              </p:cNvPr>
              <p:cNvSpPr/>
              <p:nvPr/>
            </p:nvSpPr>
            <p:spPr>
              <a:xfrm>
                <a:off x="2050261" y="1451896"/>
                <a:ext cx="988998" cy="1552074"/>
              </a:xfrm>
              <a:custGeom>
                <a:avLst/>
                <a:gdLst/>
                <a:ahLst/>
                <a:cxnLst/>
                <a:rect l="l" t="t" r="r" b="b"/>
                <a:pathLst>
                  <a:path w="1247947" h="1958453" extrusionOk="0">
                    <a:moveTo>
                      <a:pt x="588532" y="1958453"/>
                    </a:moveTo>
                    <a:lnTo>
                      <a:pt x="0" y="1598612"/>
                    </a:lnTo>
                    <a:lnTo>
                      <a:pt x="1247947" y="0"/>
                    </a:lnTo>
                    <a:lnTo>
                      <a:pt x="588532" y="1958453"/>
                    </a:lnTo>
                    <a:close/>
                  </a:path>
                </a:pathLst>
              </a:custGeom>
              <a:gradFill>
                <a:gsLst>
                  <a:gs pos="0">
                    <a:srgbClr val="197B8C"/>
                  </a:gs>
                  <a:gs pos="50000">
                    <a:srgbClr val="22A8BF"/>
                  </a:gs>
                  <a:gs pos="100000">
                    <a:srgbClr val="2BD5F3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318;p25">
                <a:extLst>
                  <a:ext uri="{FF2B5EF4-FFF2-40B4-BE49-F238E27FC236}">
                    <a16:creationId xmlns:a16="http://schemas.microsoft.com/office/drawing/2014/main" id="{93FB3765-5149-43AC-AA7E-8FFC18CB69B5}"/>
                  </a:ext>
                </a:extLst>
              </p:cNvPr>
              <p:cNvSpPr txBox="1"/>
              <p:nvPr/>
            </p:nvSpPr>
            <p:spPr>
              <a:xfrm rot="-314756">
                <a:off x="2861738" y="5018436"/>
                <a:ext cx="145027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s-MX" sz="1100" b="0" i="0" u="none" strike="noStrike" cap="none" dirty="0">
                  <a:solidFill>
                    <a:srgbClr val="FFFFFF"/>
                  </a:solidFill>
                  <a:latin typeface="Varela Round"/>
                  <a:ea typeface="Varela Round"/>
                  <a:cs typeface="Varela Round"/>
                  <a:sym typeface="Varela Round"/>
                </a:endParaRPr>
              </a:p>
            </p:txBody>
          </p:sp>
          <p:sp>
            <p:nvSpPr>
              <p:cNvPr id="33" name="Google Shape;320;p25">
                <a:extLst>
                  <a:ext uri="{FF2B5EF4-FFF2-40B4-BE49-F238E27FC236}">
                    <a16:creationId xmlns:a16="http://schemas.microsoft.com/office/drawing/2014/main" id="{2B880EA1-40E9-4D68-A35D-E47C1370B51F}"/>
                  </a:ext>
                </a:extLst>
              </p:cNvPr>
              <p:cNvSpPr txBox="1"/>
              <p:nvPr/>
            </p:nvSpPr>
            <p:spPr>
              <a:xfrm rot="-314756">
                <a:off x="2524112" y="3189636"/>
                <a:ext cx="145027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0" i="0" u="none" strike="noStrike" cap="none" dirty="0">
                  <a:solidFill>
                    <a:srgbClr val="FFFFFF"/>
                  </a:solidFill>
                  <a:latin typeface="Varela Round"/>
                  <a:ea typeface="Varela Round"/>
                  <a:cs typeface="Varela Round"/>
                  <a:sym typeface="Varela Round"/>
                </a:endParaRPr>
              </a:p>
            </p:txBody>
          </p:sp>
          <p:sp>
            <p:nvSpPr>
              <p:cNvPr id="34" name="Google Shape;321;p25">
                <a:extLst>
                  <a:ext uri="{FF2B5EF4-FFF2-40B4-BE49-F238E27FC236}">
                    <a16:creationId xmlns:a16="http://schemas.microsoft.com/office/drawing/2014/main" id="{59A0B1B0-7905-4697-974B-C3F858948C39}"/>
                  </a:ext>
                </a:extLst>
              </p:cNvPr>
              <p:cNvSpPr txBox="1"/>
              <p:nvPr/>
            </p:nvSpPr>
            <p:spPr>
              <a:xfrm rot="-203867">
                <a:off x="2737706" y="2249326"/>
                <a:ext cx="966800" cy="6464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dirty="0">
                  <a:latin typeface="Varela Round"/>
                  <a:ea typeface="Varela Round"/>
                  <a:cs typeface="Varela Round"/>
                  <a:sym typeface="Varela Round"/>
                </a:endParaRPr>
              </a:p>
            </p:txBody>
          </p:sp>
        </p:grp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2198A44F-9FD6-4B51-81D0-A5396617ED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0239" y="1052393"/>
            <a:ext cx="3677781" cy="34571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43BA30D-30C6-4FE1-BFE9-4458DF5A43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11</a:t>
            </a:fld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AD81642-FB53-4806-80FC-279324AE2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346" y="1200241"/>
            <a:ext cx="9134005" cy="384377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56E3F1D-DCC1-48E0-8EBC-D8E115096A3A}"/>
              </a:ext>
            </a:extLst>
          </p:cNvPr>
          <p:cNvSpPr txBox="1"/>
          <p:nvPr/>
        </p:nvSpPr>
        <p:spPr>
          <a:xfrm>
            <a:off x="2805090" y="394907"/>
            <a:ext cx="3600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Forte" panose="03060902040502070203" pitchFamily="66" charset="0"/>
              </a:rPr>
              <a:t>Irlanda VS México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5FC49A-F10A-4924-A63B-CBAC70B4E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476" y="67801"/>
            <a:ext cx="1882178" cy="123898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5C430BF-945E-4794-9ED8-AD682078A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48" y="82881"/>
            <a:ext cx="1651642" cy="108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62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920240" y="-436392"/>
            <a:ext cx="6858000" cy="1790700"/>
          </a:xfrm>
        </p:spPr>
        <p:txBody>
          <a:bodyPr/>
          <a:lstStyle/>
          <a:p>
            <a:pPr marL="642938" indent="-642938">
              <a:buFont typeface="Arial" panose="020B0604020202020204" pitchFamily="34" charset="0"/>
              <a:buChar char="•"/>
            </a:pPr>
            <a:r>
              <a:rPr lang="es-MX" sz="4800" dirty="0"/>
              <a:t>Bibliografía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914400" y="1550426"/>
            <a:ext cx="7863840" cy="3134116"/>
          </a:xfrm>
        </p:spPr>
        <p:txBody>
          <a:bodyPr>
            <a:normAutofit/>
          </a:bodyPr>
          <a:lstStyle/>
          <a:p>
            <a:pPr algn="l"/>
            <a:r>
              <a:rPr lang="es-MX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FAO. (13 de febrero de 2019). Organización de las Naciones Unidas para la Alimentación y Agricultura. Obtenido de Organización de las Naciones Unidas para la Alimentación y Agricultura: http://www.fao.org/nutrition/educacion-nutricional/food-dietary-guidelines/es/</a:t>
            </a:r>
          </a:p>
          <a:p>
            <a:pPr algn="l"/>
            <a:endParaRPr lang="es-MX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s-MX" sz="1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Wardlaw</a:t>
            </a:r>
            <a:r>
              <a:rPr lang="es-MX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, G. (2014). Perspectivas en nutrición . México: McGraw-Hill.</a:t>
            </a:r>
          </a:p>
          <a:p>
            <a:pPr algn="l"/>
            <a:endParaRPr lang="es-MX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endParaRPr lang="es-MX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218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  <p:sndAc>
          <p:stSnd>
            <p:snd r:embed="rId2" name="applause.wav"/>
          </p:stSnd>
        </p:sndAc>
      </p:transition>
    </mc:Choice>
    <mc:Fallback>
      <p:transition spd="slow">
        <p:random/>
        <p:sndAc>
          <p:stSnd>
            <p:snd r:embed="rId2" name="applaus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Pu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316</Words>
  <Application>Microsoft Office PowerPoint</Application>
  <PresentationFormat>Presentación en pantalla (16:9)</PresentationFormat>
  <Paragraphs>46</Paragraphs>
  <Slides>12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Forte</vt:lpstr>
      <vt:lpstr>Calibri</vt:lpstr>
      <vt:lpstr>Gill Sans Nova Light</vt:lpstr>
      <vt:lpstr>Varela Round</vt:lpstr>
      <vt:lpstr>Cambria</vt:lpstr>
      <vt:lpstr>Arial</vt:lpstr>
      <vt:lpstr>Century Gothic</vt:lpstr>
      <vt:lpstr>Nixie One</vt:lpstr>
      <vt:lpstr>Puck template</vt:lpstr>
      <vt:lpstr>Universidad Autónoma de Nuevo León Facultad de Salud Pública y Nutrición.  Aplicación de las Tecnologías de la Información    Primer semestre IEC/LN. Laura Otero Bautista   Grupo 114 Castán Sánchez Mariel Stephania 1854738 Tovar Herrera Wendoly Guadalupe 1818657  Rodríguez Ortiz Carmen Ximena 1862062 Sánchez Ledezma Alejandra Monserrath 1865142 Zavala Saucedo Claudia Giselle 1842706  </vt:lpstr>
      <vt:lpstr>Guías Alimentarias  Son un conjunto de recomendaciones que tienen como objetivo fomentar una alimentación saludable. Además se incluyen consejos en relación con el ejercicio.   </vt:lpstr>
      <vt:lpstr>Objetivos de las guías alimentarias  1.- Fomentar la educación nutricional.   2.- Incidir en el comportamiento de las personas.   3.- Ser una herramienta acerca de los modelos de alimentación aconsejables   4.- Servir de base para guiar las políticas nacionales en materia de alimentación, nutrición, salud y agricultura.   5.- Servir de base a la industria alimentaria.   6.- Formar parte de las estrategias nacionales para la salud.  </vt:lpstr>
      <vt:lpstr>Presentación de PowerPoint</vt:lpstr>
      <vt:lpstr>Presentación de PowerPoint</vt:lpstr>
      <vt:lpstr>Presentación de PowerPoint</vt:lpstr>
      <vt:lpstr>Guía alimentaria de Bélgica</vt:lpstr>
      <vt:lpstr>Presentación de PowerPoint</vt:lpstr>
      <vt:lpstr>Presentación de PowerPoint</vt:lpstr>
      <vt:lpstr>Mensajes</vt:lpstr>
      <vt:lpstr>Presentación de PowerPoint</vt:lpstr>
      <vt:lpstr>Bibliografía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Nuevo León Facultad de Salud Pública y Nutrición.  Aplicación de las Tecnologías de la Información    Primer semestre IEC/LN. Laura Otero Bautista   Grupo 114 Castán Sánchez Mariel Stephania 1854738 Tovar Herrera Wendoly Guadalupe 1818657  Rodríguez Ortiz Carmen Ximena 1862062 Sánchez Ledezma Alejandra Monserrath 1865142 Zavala Saucedo Claudia Giselle 1842706</dc:title>
  <dc:creator>gamac</dc:creator>
  <cp:lastModifiedBy> </cp:lastModifiedBy>
  <cp:revision>7</cp:revision>
  <dcterms:modified xsi:type="dcterms:W3CDTF">2019-05-28T05:00:44Z</dcterms:modified>
</cp:coreProperties>
</file>